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60" r:id="rId3"/>
  </p:sldIdLst>
  <p:sldSz cx="6858000" cy="9144000" type="screen4x3"/>
  <p:notesSz cx="6669088"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58" autoAdjust="0"/>
  </p:normalViewPr>
  <p:slideViewPr>
    <p:cSldViewPr>
      <p:cViewPr>
        <p:scale>
          <a:sx n="60" d="100"/>
          <a:sy n="60" d="100"/>
        </p:scale>
        <p:origin x="-1872" y="-72"/>
      </p:cViewPr>
      <p:guideLst>
        <p:guide orient="horz" pos="2880"/>
        <p:guide pos="216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2840568"/>
            <a:ext cx="5829300" cy="1960033"/>
          </a:xfrm>
        </p:spPr>
        <p:txBody>
          <a:bodyPr/>
          <a:lstStyle/>
          <a:p>
            <a:r>
              <a:rPr lang="en-US" smtClean="0"/>
              <a:t>Click to edit Master title style</a:t>
            </a:r>
            <a:endParaRPr lang="en-GB"/>
          </a:p>
        </p:txBody>
      </p:sp>
      <p:sp>
        <p:nvSpPr>
          <p:cNvPr id="3" name="Subtitle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E4A39B69-C3A7-4BF8-A265-6CC9F7FCA443}" type="datetimeFigureOut">
              <a:rPr lang="en-GB" smtClean="0"/>
              <a:pPr/>
              <a:t>08/12/2012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3AA87F8-577F-420D-A616-3F1264577338}"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4A39B69-C3A7-4BF8-A265-6CC9F7FCA443}" type="datetimeFigureOut">
              <a:rPr lang="en-GB" smtClean="0"/>
              <a:pPr/>
              <a:t>08/12/2012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3AA87F8-577F-420D-A616-3F1264577338}"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729037" y="488951"/>
            <a:ext cx="1157288" cy="104013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57175" y="488951"/>
            <a:ext cx="3357563" cy="10401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4A39B69-C3A7-4BF8-A265-6CC9F7FCA443}" type="datetimeFigureOut">
              <a:rPr lang="en-GB" smtClean="0"/>
              <a:pPr/>
              <a:t>08/12/2012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3AA87F8-577F-420D-A616-3F1264577338}"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4A39B69-C3A7-4BF8-A265-6CC9F7FCA443}" type="datetimeFigureOut">
              <a:rPr lang="en-GB" smtClean="0"/>
              <a:pPr/>
              <a:t>08/12/2012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3AA87F8-577F-420D-A616-3F1264577338}"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5875867"/>
            <a:ext cx="5829300" cy="1816100"/>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4A39B69-C3A7-4BF8-A265-6CC9F7FCA443}" type="datetimeFigureOut">
              <a:rPr lang="en-GB" smtClean="0"/>
              <a:pPr/>
              <a:t>08/12/2012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3AA87F8-577F-420D-A616-3F1264577338}"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57175" y="2844800"/>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2628900" y="2844800"/>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E4A39B69-C3A7-4BF8-A265-6CC9F7FCA443}" type="datetimeFigureOut">
              <a:rPr lang="en-GB" smtClean="0"/>
              <a:pPr/>
              <a:t>08/12/2012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3AA87F8-577F-420D-A616-3F1264577338}"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6184"/>
            <a:ext cx="6172200" cy="1524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E4A39B69-C3A7-4BF8-A265-6CC9F7FCA443}" type="datetimeFigureOut">
              <a:rPr lang="en-GB" smtClean="0"/>
              <a:pPr/>
              <a:t>08/12/2012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73AA87F8-577F-420D-A616-3F1264577338}"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E4A39B69-C3A7-4BF8-A265-6CC9F7FCA443}" type="datetimeFigureOut">
              <a:rPr lang="en-GB" smtClean="0"/>
              <a:pPr/>
              <a:t>08/12/2012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73AA87F8-577F-420D-A616-3F1264577338}"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4A39B69-C3A7-4BF8-A265-6CC9F7FCA443}" type="datetimeFigureOut">
              <a:rPr lang="en-GB" smtClean="0"/>
              <a:pPr/>
              <a:t>08/12/2012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73AA87F8-577F-420D-A616-3F1264577338}"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4067"/>
            <a:ext cx="2256235" cy="154940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4A39B69-C3A7-4BF8-A265-6CC9F7FCA443}" type="datetimeFigureOut">
              <a:rPr lang="en-GB" smtClean="0"/>
              <a:pPr/>
              <a:t>08/12/2012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3AA87F8-577F-420D-A616-3F1264577338}"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6400800"/>
            <a:ext cx="4114800" cy="755651"/>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4A39B69-C3A7-4BF8-A265-6CC9F7FCA443}" type="datetimeFigureOut">
              <a:rPr lang="en-GB" smtClean="0"/>
              <a:pPr/>
              <a:t>08/12/2012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3AA87F8-577F-420D-A616-3F1264577338}"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342900" y="2133601"/>
            <a:ext cx="6172200" cy="603461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342900" y="8475134"/>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E4A39B69-C3A7-4BF8-A265-6CC9F7FCA443}" type="datetimeFigureOut">
              <a:rPr lang="en-GB" smtClean="0"/>
              <a:pPr/>
              <a:t>08/12/2012</a:t>
            </a:fld>
            <a:endParaRPr lang="en-GB"/>
          </a:p>
        </p:txBody>
      </p:sp>
      <p:sp>
        <p:nvSpPr>
          <p:cNvPr id="5" name="Footer Placeholder 4"/>
          <p:cNvSpPr>
            <a:spLocks noGrp="1"/>
          </p:cNvSpPr>
          <p:nvPr>
            <p:ph type="ftr" sz="quarter" idx="3"/>
          </p:nvPr>
        </p:nvSpPr>
        <p:spPr>
          <a:xfrm>
            <a:off x="2343150" y="8475134"/>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4914900" y="8475134"/>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73AA87F8-577F-420D-A616-3F1264577338}"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531439" y="16302"/>
          <a:ext cx="7389442" cy="9116855"/>
        </p:xfrm>
        <a:graphic>
          <a:graphicData uri="http://schemas.openxmlformats.org/drawingml/2006/table">
            <a:tbl>
              <a:tblPr firstRow="1" bandRow="1">
                <a:tableStyleId>{5C22544A-7EE6-4342-B048-85BDC9FD1C3A}</a:tableStyleId>
              </a:tblPr>
              <a:tblGrid>
                <a:gridCol w="641610"/>
                <a:gridCol w="6747832"/>
              </a:tblGrid>
              <a:tr h="541606">
                <a:tc rowSpan="2">
                  <a:txBody>
                    <a:bodyPr/>
                    <a:lstStyle/>
                    <a:p>
                      <a:pPr algn="ctr"/>
                      <a:endParaRPr lang="en-GB" sz="1300" dirty="0">
                        <a:latin typeface="Candara" pitchFamily="34" charset="0"/>
                      </a:endParaRPr>
                    </a:p>
                  </a:txBody>
                  <a:tcPr marT="42203" marB="42203">
                    <a:lnR w="28575" cap="flat" cmpd="sng" algn="ctr">
                      <a:solidFill>
                        <a:schemeClr val="tx1"/>
                      </a:solidFill>
                      <a:prstDash val="solid"/>
                      <a:round/>
                      <a:headEnd type="none" w="med" len="med"/>
                      <a:tailEnd type="none" w="med" len="med"/>
                    </a:ln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600" u="none" dirty="0" smtClean="0">
                          <a:solidFill>
                            <a:schemeClr val="tx1"/>
                          </a:solidFill>
                        </a:rPr>
                        <a:t>Question Guidance:</a:t>
                      </a:r>
                      <a:r>
                        <a:rPr lang="en-GB" sz="1600" u="none" baseline="0" dirty="0" smtClean="0">
                          <a:solidFill>
                            <a:schemeClr val="tx1"/>
                          </a:solidFill>
                        </a:rPr>
                        <a:t> </a:t>
                      </a:r>
                      <a:r>
                        <a:rPr lang="en-GB" sz="1600" u="none" dirty="0" smtClean="0">
                          <a:solidFill>
                            <a:schemeClr val="tx1"/>
                          </a:solidFill>
                        </a:rPr>
                        <a:t>Why was this source produced?</a:t>
                      </a:r>
                    </a:p>
                  </a:txBody>
                  <a:tcPr marT="42203" marB="42203"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r>
              <a:tr h="8575249">
                <a:tc vMerge="1">
                  <a:txBody>
                    <a:bodyPr/>
                    <a:lstStyle/>
                    <a:p>
                      <a:endParaRPr lang="en-GB" dirty="0"/>
                    </a:p>
                  </a:txBody>
                  <a:tcPr/>
                </a:tc>
                <a:tc>
                  <a:txBody>
                    <a:bodyPr/>
                    <a:lstStyle/>
                    <a:p>
                      <a:endParaRPr lang="en-GB" dirty="0"/>
                    </a:p>
                  </a:txBody>
                  <a:tcPr marT="42203" marB="42203">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r>
            </a:tbl>
          </a:graphicData>
        </a:graphic>
      </p:graphicFrame>
      <p:graphicFrame>
        <p:nvGraphicFramePr>
          <p:cNvPr id="37" name="Table 36"/>
          <p:cNvGraphicFramePr>
            <a:graphicFrameLocks noGrp="1"/>
          </p:cNvGraphicFramePr>
          <p:nvPr/>
        </p:nvGraphicFramePr>
        <p:xfrm>
          <a:off x="377281" y="1382645"/>
          <a:ext cx="6220071" cy="5637627"/>
        </p:xfrm>
        <a:graphic>
          <a:graphicData uri="http://schemas.openxmlformats.org/drawingml/2006/table">
            <a:tbl>
              <a:tblPr firstRow="1" bandRow="1">
                <a:tableStyleId>{5940675A-B579-460E-94D1-54222C63F5DA}</a:tableStyleId>
              </a:tblPr>
              <a:tblGrid>
                <a:gridCol w="1222915"/>
                <a:gridCol w="4997156"/>
              </a:tblGrid>
              <a:tr h="759655">
                <a:tc>
                  <a:txBody>
                    <a:bodyPr/>
                    <a:lstStyle/>
                    <a:p>
                      <a:r>
                        <a:rPr lang="en-GB" sz="1100" dirty="0" smtClean="0"/>
                        <a:t>Purpose / Intension </a:t>
                      </a:r>
                      <a:endParaRPr lang="en-GB" sz="1100" dirty="0"/>
                    </a:p>
                  </a:txBody>
                  <a:tcPr marT="42203" marB="42203">
                    <a:solidFill>
                      <a:schemeClr val="bg1"/>
                    </a:solidFill>
                  </a:tcPr>
                </a:tc>
                <a:tc>
                  <a:txBody>
                    <a:bodyPr/>
                    <a:lstStyle/>
                    <a:p>
                      <a:r>
                        <a:rPr lang="en-GB" sz="1100" dirty="0" smtClean="0"/>
                        <a:t>The purpose of the source was…(why was it made?)</a:t>
                      </a:r>
                    </a:p>
                    <a:p>
                      <a:endParaRPr lang="en-GB" sz="1100" dirty="0" smtClean="0"/>
                    </a:p>
                    <a:p>
                      <a:endParaRPr lang="en-GB" sz="1100" dirty="0" smtClean="0"/>
                    </a:p>
                    <a:p>
                      <a:endParaRPr lang="en-GB" sz="1100" dirty="0"/>
                    </a:p>
                  </a:txBody>
                  <a:tcPr marT="42203" marB="42203">
                    <a:solidFill>
                      <a:schemeClr val="bg1"/>
                    </a:solidFill>
                  </a:tcPr>
                </a:tc>
              </a:tr>
              <a:tr h="759655">
                <a:tc>
                  <a:txBody>
                    <a:bodyPr/>
                    <a:lstStyle/>
                    <a:p>
                      <a:r>
                        <a:rPr lang="en-GB" sz="1100" dirty="0" smtClean="0"/>
                        <a:t>Comment</a:t>
                      </a:r>
                      <a:r>
                        <a:rPr lang="en-GB" sz="1100" baseline="0" dirty="0" smtClean="0"/>
                        <a:t> on the origin and the nature</a:t>
                      </a:r>
                      <a:endParaRPr lang="en-GB" sz="1100" dirty="0"/>
                    </a:p>
                  </a:txBody>
                  <a:tcPr marT="42203" marB="42203">
                    <a:solidFill>
                      <a:schemeClr val="bg1"/>
                    </a:solidFill>
                  </a:tcPr>
                </a:tc>
                <a:tc>
                  <a:txBody>
                    <a:bodyPr/>
                    <a:lstStyle/>
                    <a:p>
                      <a:r>
                        <a:rPr lang="en-GB" sz="1100" dirty="0" smtClean="0"/>
                        <a:t>The person</a:t>
                      </a:r>
                      <a:r>
                        <a:rPr lang="en-GB" sz="1100" baseline="0" dirty="0" smtClean="0"/>
                        <a:t> /people/group who created this are…</a:t>
                      </a:r>
                    </a:p>
                    <a:p>
                      <a:endParaRPr lang="en-GB" sz="1100" baseline="0" dirty="0" smtClean="0"/>
                    </a:p>
                    <a:p>
                      <a:r>
                        <a:rPr lang="en-GB" sz="1100" dirty="0" smtClean="0"/>
                        <a:t>These</a:t>
                      </a:r>
                      <a:r>
                        <a:rPr lang="en-GB" sz="1100" baseline="0" dirty="0" smtClean="0"/>
                        <a:t> people/person (an accurate description of the origin)</a:t>
                      </a:r>
                      <a:endParaRPr lang="en-GB" sz="1100" dirty="0" smtClean="0"/>
                    </a:p>
                    <a:p>
                      <a:endParaRPr lang="en-GB" sz="1100" dirty="0" smtClean="0"/>
                    </a:p>
                    <a:p>
                      <a:r>
                        <a:rPr lang="en-GB" sz="1100" dirty="0" smtClean="0"/>
                        <a:t>The source is aimed at ….</a:t>
                      </a:r>
                    </a:p>
                    <a:p>
                      <a:endParaRPr lang="en-GB" sz="1100" dirty="0" smtClean="0"/>
                    </a:p>
                    <a:p>
                      <a:endParaRPr lang="en-GB" sz="1100" dirty="0" smtClean="0"/>
                    </a:p>
                    <a:p>
                      <a:endParaRPr lang="en-GB" sz="1100" dirty="0" smtClean="0"/>
                    </a:p>
                  </a:txBody>
                  <a:tcPr marT="42203" marB="42203">
                    <a:solidFill>
                      <a:schemeClr val="bg1"/>
                    </a:solidFill>
                  </a:tcPr>
                </a:tc>
              </a:tr>
              <a:tr h="1097280">
                <a:tc>
                  <a:txBody>
                    <a:bodyPr/>
                    <a:lstStyle/>
                    <a:p>
                      <a:r>
                        <a:rPr lang="en-GB" sz="1100" baseline="0" dirty="0" smtClean="0"/>
                        <a:t>Relevant own knowledge which links to the origin</a:t>
                      </a:r>
                      <a:endParaRPr lang="en-GB" sz="1100" dirty="0" smtClean="0"/>
                    </a:p>
                  </a:txBody>
                  <a:tcPr marT="42203" marB="42203">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100" dirty="0" smtClean="0"/>
                        <a:t>(Possible sentence starters: This group was unhappy</a:t>
                      </a:r>
                      <a:r>
                        <a:rPr lang="en-GB" sz="1100" baseline="0" dirty="0" smtClean="0"/>
                        <a:t> because</a:t>
                      </a:r>
                      <a:r>
                        <a:rPr lang="en-GB" sz="1100" dirty="0" smtClean="0"/>
                        <a:t>…/ I know from my own knowledge that this group</a:t>
                      </a:r>
                      <a:r>
                        <a:rPr lang="en-GB" sz="1100" baseline="0" dirty="0" smtClean="0"/>
                        <a:t> wanted to…</a:t>
                      </a:r>
                      <a:endParaRPr lang="en-GB" sz="1100" dirty="0" smtClean="0"/>
                    </a:p>
                    <a:p>
                      <a:endParaRPr lang="en-GB" sz="1100" dirty="0" smtClean="0"/>
                    </a:p>
                    <a:p>
                      <a:endParaRPr lang="en-GB" sz="1100" dirty="0" smtClean="0"/>
                    </a:p>
                    <a:p>
                      <a:endParaRPr lang="en-GB" sz="1100" dirty="0" smtClean="0"/>
                    </a:p>
                    <a:p>
                      <a:endParaRPr lang="en-GB" sz="1100" dirty="0" smtClean="0"/>
                    </a:p>
                  </a:txBody>
                  <a:tcPr marT="42203" marB="42203">
                    <a:solidFill>
                      <a:schemeClr val="bg1"/>
                    </a:solidFill>
                  </a:tcPr>
                </a:tc>
              </a:tr>
              <a:tr h="1097280">
                <a:tc>
                  <a:txBody>
                    <a:bodyPr/>
                    <a:lstStyle/>
                    <a:p>
                      <a:r>
                        <a:rPr lang="en-GB" sz="1100" dirty="0" smtClean="0"/>
                        <a:t>Detail that shows the intention</a:t>
                      </a:r>
                      <a:r>
                        <a:rPr lang="en-GB" sz="1100" baseline="0" dirty="0" smtClean="0"/>
                        <a:t> of the source</a:t>
                      </a:r>
                      <a:endParaRPr lang="en-GB" sz="1100" dirty="0"/>
                    </a:p>
                  </a:txBody>
                  <a:tcPr marT="42203" marB="42203">
                    <a:solidFill>
                      <a:schemeClr val="bg1"/>
                    </a:solidFill>
                  </a:tcPr>
                </a:tc>
                <a:tc>
                  <a:txBody>
                    <a:bodyPr/>
                    <a:lstStyle/>
                    <a:p>
                      <a:r>
                        <a:rPr lang="en-GB" sz="1100" dirty="0" smtClean="0"/>
                        <a:t>This is shown by…</a:t>
                      </a:r>
                    </a:p>
                    <a:p>
                      <a:endParaRPr lang="en-GB" sz="1100" dirty="0" smtClean="0"/>
                    </a:p>
                  </a:txBody>
                  <a:tcPr marT="42203" marB="42203">
                    <a:solidFill>
                      <a:schemeClr val="bg1"/>
                    </a:solidFill>
                  </a:tcPr>
                </a:tc>
              </a:tr>
              <a:tr h="1097280">
                <a:tc>
                  <a:txBody>
                    <a:bodyPr/>
                    <a:lstStyle/>
                    <a:p>
                      <a:r>
                        <a:rPr lang="en-GB" sz="1100" baseline="0" dirty="0" smtClean="0"/>
                        <a:t>Relevant own knowledge which supports Source Detail 1</a:t>
                      </a:r>
                      <a:endParaRPr lang="en-GB" sz="1100" dirty="0"/>
                    </a:p>
                  </a:txBody>
                  <a:tcPr marT="42203" marB="42203">
                    <a:solidFill>
                      <a:schemeClr val="bg1"/>
                    </a:solidFill>
                  </a:tcPr>
                </a:tc>
                <a:tc>
                  <a:txBody>
                    <a:bodyPr/>
                    <a:lstStyle/>
                    <a:p>
                      <a:r>
                        <a:rPr lang="en-GB" sz="1100" dirty="0" smtClean="0"/>
                        <a:t>(Possible sentence starters: This links to…/ I know from my own knowledge…/ This</a:t>
                      </a:r>
                      <a:r>
                        <a:rPr lang="en-GB" sz="1100" baseline="0" dirty="0" smtClean="0"/>
                        <a:t> is relevant to…/ This can be seen when….)</a:t>
                      </a:r>
                      <a:endParaRPr lang="en-GB" sz="1100" dirty="0" smtClean="0"/>
                    </a:p>
                    <a:p>
                      <a:endParaRPr lang="en-GB" sz="1100" dirty="0" smtClean="0"/>
                    </a:p>
                    <a:p>
                      <a:endParaRPr lang="en-GB" sz="1100" dirty="0" smtClean="0"/>
                    </a:p>
                    <a:p>
                      <a:endParaRPr lang="en-GB" sz="1100" dirty="0" smtClean="0"/>
                    </a:p>
                    <a:p>
                      <a:endParaRPr lang="en-GB" sz="1100" dirty="0" smtClean="0"/>
                    </a:p>
                    <a:p>
                      <a:endParaRPr lang="en-GB" sz="1100" dirty="0" smtClean="0"/>
                    </a:p>
                  </a:txBody>
                  <a:tcPr marT="42203" marB="42203">
                    <a:solidFill>
                      <a:schemeClr val="bg1"/>
                    </a:solidFill>
                  </a:tcPr>
                </a:tc>
              </a:tr>
            </a:tbl>
          </a:graphicData>
        </a:graphic>
      </p:graphicFrame>
      <p:sp>
        <p:nvSpPr>
          <p:cNvPr id="38" name="TextBox 37"/>
          <p:cNvSpPr txBox="1"/>
          <p:nvPr/>
        </p:nvSpPr>
        <p:spPr>
          <a:xfrm>
            <a:off x="404664" y="7579493"/>
            <a:ext cx="6192688" cy="138499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dirty="0" smtClean="0"/>
              <a:t>If you complete boxes 4 and 5 you will only get 2 marks       (E Grade)</a:t>
            </a:r>
          </a:p>
          <a:p>
            <a:endParaRPr lang="en-GB" sz="1200" dirty="0" smtClean="0"/>
          </a:p>
          <a:p>
            <a:r>
              <a:rPr lang="en-GB" sz="1200" dirty="0" smtClean="0"/>
              <a:t>If you complete boxes 1 and 2/4 you will get 3 marks            (D Grade)</a:t>
            </a:r>
          </a:p>
          <a:p>
            <a:endParaRPr lang="en-GB" sz="1200" dirty="0" smtClean="0"/>
          </a:p>
          <a:p>
            <a:r>
              <a:rPr lang="en-GB" sz="1200" dirty="0" smtClean="0"/>
              <a:t>If you complete boxes 1, 4 and 5 you will get 4 marks            (C Grade)</a:t>
            </a:r>
          </a:p>
          <a:p>
            <a:endParaRPr lang="en-GB" sz="1200" dirty="0" smtClean="0"/>
          </a:p>
          <a:p>
            <a:r>
              <a:rPr lang="en-GB" sz="1200" dirty="0" smtClean="0"/>
              <a:t>If you complete all boxes you will get </a:t>
            </a:r>
            <a:r>
              <a:rPr lang="en-GB" sz="1200" smtClean="0"/>
              <a:t>between 5 and </a:t>
            </a:r>
            <a:r>
              <a:rPr lang="en-GB" sz="1200" dirty="0" smtClean="0"/>
              <a:t>6</a:t>
            </a:r>
            <a:r>
              <a:rPr lang="en-GB" sz="1200" smtClean="0"/>
              <a:t> </a:t>
            </a:r>
            <a:r>
              <a:rPr lang="en-GB" sz="1200" dirty="0" smtClean="0"/>
              <a:t>marks  (A-B Grade)</a:t>
            </a:r>
            <a:endParaRPr lang="en-GB" sz="1200" dirty="0"/>
          </a:p>
        </p:txBody>
      </p:sp>
      <p:sp>
        <p:nvSpPr>
          <p:cNvPr id="5" name="TextBox 4"/>
          <p:cNvSpPr txBox="1"/>
          <p:nvPr/>
        </p:nvSpPr>
        <p:spPr>
          <a:xfrm>
            <a:off x="404664" y="7175321"/>
            <a:ext cx="6192688" cy="276999"/>
          </a:xfrm>
          <a:prstGeom prst="rect">
            <a:avLst/>
          </a:prstGeom>
          <a:solidFill>
            <a:schemeClr val="bg1">
              <a:lumMod val="85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dirty="0" smtClean="0"/>
              <a:t>Getting the Marks</a:t>
            </a:r>
            <a:endParaRPr lang="en-GB" sz="1200" dirty="0"/>
          </a:p>
        </p:txBody>
      </p:sp>
      <p:pic>
        <p:nvPicPr>
          <p:cNvPr id="6" name="Picture 2" descr="http://devongeography.files.wordpress.com/2012/08/ocr22.gi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805264" y="44420"/>
            <a:ext cx="936104" cy="423124"/>
          </a:xfrm>
          <a:prstGeom prst="rect">
            <a:avLst/>
          </a:prstGeom>
          <a:noFill/>
          <a:extLst>
            <a:ext uri="{909E8E84-426E-40DD-AFC4-6F175D3DCCD1}">
              <a14:hiddenFill xmlns:a14="http://schemas.microsoft.com/office/drawing/2010/main" xmlns="">
                <a:solidFill>
                  <a:srgbClr val="FFFFFF"/>
                </a:solidFill>
              </a14:hiddenFill>
            </a:ext>
          </a:extLst>
        </p:spPr>
      </p:pic>
      <p:sp>
        <p:nvSpPr>
          <p:cNvPr id="7" name="TextBox 6"/>
          <p:cNvSpPr txBox="1"/>
          <p:nvPr/>
        </p:nvSpPr>
        <p:spPr>
          <a:xfrm>
            <a:off x="332656" y="685309"/>
            <a:ext cx="6264696"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dirty="0" smtClean="0"/>
              <a:t>This question asks you to think about the purpose of the source, often they are to make people feel something, or make them join an army against an enemy.  Remember that often they will be a form of propaganda.</a:t>
            </a:r>
            <a:endParaRPr lang="en-GB" sz="12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04664" y="1115616"/>
            <a:ext cx="1989888" cy="101566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dirty="0" smtClean="0"/>
              <a:t>Why was this poster published by the Whites in the Civil War?</a:t>
            </a:r>
          </a:p>
          <a:p>
            <a:endParaRPr lang="en-GB" sz="1200" dirty="0" smtClean="0"/>
          </a:p>
          <a:p>
            <a:r>
              <a:rPr lang="en-GB" sz="1200" dirty="0" smtClean="0"/>
              <a:t>(June 2010) </a:t>
            </a:r>
            <a:endParaRPr lang="en-GB" sz="1200" dirty="0"/>
          </a:p>
        </p:txBody>
      </p:sp>
      <p:graphicFrame>
        <p:nvGraphicFramePr>
          <p:cNvPr id="6" name="Table 5"/>
          <p:cNvGraphicFramePr>
            <a:graphicFrameLocks noGrp="1"/>
          </p:cNvGraphicFramePr>
          <p:nvPr/>
        </p:nvGraphicFramePr>
        <p:xfrm>
          <a:off x="0" y="0"/>
          <a:ext cx="7317432" cy="9121451"/>
        </p:xfrm>
        <a:graphic>
          <a:graphicData uri="http://schemas.openxmlformats.org/drawingml/2006/table">
            <a:tbl>
              <a:tblPr firstRow="1" bandRow="1">
                <a:tableStyleId>{5C22544A-7EE6-4342-B048-85BDC9FD1C3A}</a:tableStyleId>
              </a:tblPr>
              <a:tblGrid>
                <a:gridCol w="6731995"/>
                <a:gridCol w="585437"/>
              </a:tblGrid>
              <a:tr h="9121451">
                <a:tc>
                  <a:txBody>
                    <a:bodyPr/>
                    <a:lstStyle/>
                    <a:p>
                      <a:pPr algn="ctr"/>
                      <a:endParaRPr lang="en-GB" sz="1200" dirty="0" smtClean="0">
                        <a:latin typeface="Candara" pitchFamily="34" charset="0"/>
                      </a:endParaRPr>
                    </a:p>
                    <a:p>
                      <a:pPr algn="ctr"/>
                      <a:endParaRPr lang="en-GB" sz="1200" b="1" baseline="0" dirty="0" smtClean="0">
                        <a:latin typeface="Candara" pitchFamily="34" charset="0"/>
                      </a:endParaRPr>
                    </a:p>
                    <a:p>
                      <a:pPr algn="ctr"/>
                      <a:endParaRPr lang="en-GB" sz="1200" b="1" baseline="0" dirty="0" smtClean="0">
                        <a:latin typeface="Candara" pitchFamily="34" charset="0"/>
                      </a:endParaRPr>
                    </a:p>
                    <a:p>
                      <a:pPr algn="ctr"/>
                      <a:endParaRPr lang="en-GB" sz="1200" b="1" baseline="0" dirty="0" smtClean="0">
                        <a:latin typeface="Candara" pitchFamily="34" charset="0"/>
                      </a:endParaRPr>
                    </a:p>
                    <a:p>
                      <a:pPr algn="ctr"/>
                      <a:endParaRPr lang="en-GB" sz="1200" b="1" baseline="0" dirty="0" smtClean="0">
                        <a:latin typeface="Candara" pitchFamily="34" charset="0"/>
                      </a:endParaRPr>
                    </a:p>
                    <a:p>
                      <a:pPr algn="ctr"/>
                      <a:endParaRPr lang="en-GB" sz="1200" b="1" baseline="0" dirty="0" smtClean="0">
                        <a:latin typeface="Candara" pitchFamily="34" charset="0"/>
                      </a:endParaRPr>
                    </a:p>
                    <a:p>
                      <a:pPr algn="ctr"/>
                      <a:endParaRPr lang="en-GB" sz="1200" b="1" baseline="0" dirty="0" smtClean="0">
                        <a:latin typeface="Candara" pitchFamily="34" charset="0"/>
                      </a:endParaRPr>
                    </a:p>
                    <a:p>
                      <a:pPr algn="ctr"/>
                      <a:endParaRPr lang="en-GB" sz="1200" b="1" baseline="0" dirty="0" smtClean="0">
                        <a:latin typeface="Candara" pitchFamily="34" charset="0"/>
                      </a:endParaRPr>
                    </a:p>
                    <a:p>
                      <a:pPr algn="ctr"/>
                      <a:endParaRPr lang="en-GB" sz="1200" b="1" baseline="0" dirty="0" smtClean="0">
                        <a:latin typeface="Candara" pitchFamily="34" charset="0"/>
                      </a:endParaRPr>
                    </a:p>
                    <a:p>
                      <a:pPr algn="ctr"/>
                      <a:endParaRPr lang="en-GB" sz="1400" b="1" dirty="0" smtClean="0">
                        <a:latin typeface="Candara"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000" i="0" u="none" strike="noStrike" cap="none" normalizeH="0" baseline="0" dirty="0" smtClean="0">
                        <a:ln>
                          <a:noFill/>
                        </a:ln>
                        <a:solidFill>
                          <a:schemeClr val="tx1"/>
                        </a:solidFill>
                        <a:effectLst/>
                        <a:latin typeface="Candara" pitchFamily="34" charset="0"/>
                      </a:endParaRPr>
                    </a:p>
                  </a:txBody>
                  <a:tcPr anchor="ctr">
                    <a:lnL w="28575" cap="flat" cmpd="sng" algn="ctr">
                      <a:solidFill>
                        <a:schemeClr val="tx1"/>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solidFill>
                      <a:schemeClr val="bg1"/>
                    </a:solidFill>
                  </a:tcPr>
                </a:tc>
              </a:tr>
            </a:tbl>
          </a:graphicData>
        </a:graphic>
      </p:graphicFrame>
      <p:pic>
        <p:nvPicPr>
          <p:cNvPr id="2050" name="Picture 2"/>
          <p:cNvPicPr>
            <a:picLocks noChangeAspect="1" noChangeArrowheads="1"/>
          </p:cNvPicPr>
          <p:nvPr/>
        </p:nvPicPr>
        <p:blipFill>
          <a:blip r:embed="rId2"/>
          <a:srcRect/>
          <a:stretch>
            <a:fillRect/>
          </a:stretch>
        </p:blipFill>
        <p:spPr bwMode="auto">
          <a:xfrm>
            <a:off x="2420888" y="539552"/>
            <a:ext cx="3894758" cy="3064404"/>
          </a:xfrm>
          <a:prstGeom prst="rect">
            <a:avLst/>
          </a:prstGeom>
          <a:noFill/>
          <a:ln w="9525">
            <a:noFill/>
            <a:miter lim="800000"/>
            <a:headEnd/>
            <a:tailEnd/>
          </a:ln>
        </p:spPr>
      </p:pic>
      <p:sp>
        <p:nvSpPr>
          <p:cNvPr id="7" name="TextBox 6"/>
          <p:cNvSpPr txBox="1"/>
          <p:nvPr/>
        </p:nvSpPr>
        <p:spPr>
          <a:xfrm>
            <a:off x="2204864" y="179512"/>
            <a:ext cx="1917769" cy="369332"/>
          </a:xfrm>
          <a:prstGeom prst="rect">
            <a:avLst/>
          </a:prstGeom>
          <a:noFill/>
        </p:spPr>
        <p:txBody>
          <a:bodyPr wrap="none" rtlCol="0">
            <a:spAutoFit/>
          </a:bodyPr>
          <a:lstStyle/>
          <a:p>
            <a:r>
              <a:rPr lang="en-GB" b="1" dirty="0" smtClean="0"/>
              <a:t>Example Question</a:t>
            </a:r>
            <a:endParaRPr lang="en-GB" b="1" dirty="0"/>
          </a:p>
        </p:txBody>
      </p:sp>
      <p:sp>
        <p:nvSpPr>
          <p:cNvPr id="8" name="TextBox 7"/>
          <p:cNvSpPr txBox="1"/>
          <p:nvPr/>
        </p:nvSpPr>
        <p:spPr>
          <a:xfrm>
            <a:off x="332656" y="3851920"/>
            <a:ext cx="6120680" cy="5078313"/>
          </a:xfrm>
          <a:prstGeom prst="rect">
            <a:avLst/>
          </a:prstGeom>
          <a:noFill/>
          <a:ln>
            <a:solidFill>
              <a:schemeClr val="tx1"/>
            </a:solidFill>
          </a:ln>
        </p:spPr>
        <p:txBody>
          <a:bodyPr wrap="square" rtlCol="0">
            <a:spAutoFit/>
          </a:bodyPr>
          <a:lstStyle/>
          <a:p>
            <a:r>
              <a:rPr lang="en-GB" sz="1200" b="1" dirty="0" smtClean="0"/>
              <a:t>Level 1 Surface use of source for information / general assertion                                              1 </a:t>
            </a:r>
          </a:p>
          <a:p>
            <a:pPr lvl="1"/>
            <a:r>
              <a:rPr lang="en-GB" sz="1200" i="1" dirty="0" smtClean="0"/>
              <a:t>e.g. ‘It was published to show that the Red Guards took food from the peasants.’ </a:t>
            </a:r>
          </a:p>
          <a:p>
            <a:pPr lvl="1"/>
            <a:r>
              <a:rPr lang="en-GB" sz="1200" i="1" dirty="0" smtClean="0"/>
              <a:t>‘To show that there were farms.’ </a:t>
            </a:r>
          </a:p>
          <a:p>
            <a:endParaRPr lang="en-GB" sz="1200" b="1" dirty="0" smtClean="0"/>
          </a:p>
          <a:p>
            <a:r>
              <a:rPr lang="en-GB" sz="1200" b="1" dirty="0" smtClean="0"/>
              <a:t>Level 2 Identifies message of the poster 			                         	     2 </a:t>
            </a:r>
          </a:p>
          <a:p>
            <a:r>
              <a:rPr lang="en-GB" sz="1200" i="1" dirty="0" smtClean="0"/>
              <a:t>              e.g. ‘The message is the Red Guards will take your food.’ </a:t>
            </a:r>
          </a:p>
          <a:p>
            <a:endParaRPr lang="en-GB" sz="1200" b="1" dirty="0" smtClean="0"/>
          </a:p>
          <a:p>
            <a:r>
              <a:rPr lang="en-GB" sz="1200" b="1" dirty="0" smtClean="0"/>
              <a:t>Level 3 Answers that identify purpose of publishing the poster                                                  3 </a:t>
            </a:r>
          </a:p>
          <a:p>
            <a:pPr lvl="1"/>
            <a:r>
              <a:rPr lang="en-GB" sz="1200" i="1" dirty="0" smtClean="0"/>
              <a:t>e.g. ‘The purpose of the poster is to help the whites gain more support for their war effort / to turn people away from the Communists.’ </a:t>
            </a:r>
          </a:p>
          <a:p>
            <a:endParaRPr lang="en-GB" sz="1200" b="1" dirty="0" smtClean="0"/>
          </a:p>
          <a:p>
            <a:r>
              <a:rPr lang="en-GB" sz="1200" b="1" dirty="0" smtClean="0"/>
              <a:t>Level 4 Uses contextual knowledge to explain why the source was published but fails to get to purpose 						     4-5 </a:t>
            </a:r>
          </a:p>
          <a:p>
            <a:pPr lvl="1"/>
            <a:r>
              <a:rPr lang="en-GB" sz="1200" i="1" dirty="0" smtClean="0"/>
              <a:t>e.g. ‘The poster is showing that there was a need to search for food in the Civil War. War Communism had been introduced and as the source shows secret police were sent to seize grain from the peasants.’ </a:t>
            </a:r>
          </a:p>
          <a:p>
            <a:endParaRPr lang="en-GB" sz="1200" b="1" dirty="0" smtClean="0"/>
          </a:p>
          <a:p>
            <a:r>
              <a:rPr lang="en-GB" sz="1200" b="1" dirty="0" smtClean="0"/>
              <a:t>Level 5 Answers that use contextual knowledge to explain purpose of poster                         6 </a:t>
            </a:r>
          </a:p>
          <a:p>
            <a:pPr lvl="1"/>
            <a:r>
              <a:rPr lang="en-GB" sz="1200" i="1" dirty="0" smtClean="0"/>
              <a:t>e.g. ‘By issuing this poster, the whites wanted to discredit the Communists, who had recently come to power, and to reduce their support so that the Whites were able to gain more support from inside Russia in addition to their support from other countries . War Communism was introduced in order to keep the Red Army supplied with food. This meant that peasants were forced to give up their surplus produce to the government. They were no longer able to sell it at a profit. This resulted in CHEKA and army units being sent into the countryside to seize grain and other food. This helped the army to maintain its strong position.’ </a:t>
            </a:r>
          </a:p>
          <a:p>
            <a:endParaRPr lang="en-GB" sz="1200" dirty="0"/>
          </a:p>
        </p:txBody>
      </p:sp>
    </p:spTree>
    <p:extLst>
      <p:ext uri="{BB962C8B-B14F-4D97-AF65-F5344CB8AC3E}">
        <p14:creationId xmlns:p14="http://schemas.microsoft.com/office/powerpoint/2010/main" xmlns="" val="404830045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433</TotalTime>
  <Words>313</Words>
  <Application>Microsoft Office PowerPoint</Application>
  <PresentationFormat>On-screen Show (4:3)</PresentationFormat>
  <Paragraphs>58</Paragraphs>
  <Slides>2</Slides>
  <Notes>0</Notes>
  <HiddenSlides>0</HiddenSlides>
  <MMClips>0</MMClips>
  <ScaleCrop>false</ScaleCrop>
  <HeadingPairs>
    <vt:vector size="4" baseType="variant">
      <vt:variant>
        <vt:lpstr>Theme</vt:lpstr>
      </vt:variant>
      <vt:variant>
        <vt:i4>1</vt:i4>
      </vt:variant>
      <vt:variant>
        <vt:lpstr>Slide Titles</vt:lpstr>
      </vt:variant>
      <vt:variant>
        <vt:i4>2</vt:i4>
      </vt:variant>
    </vt:vector>
  </HeadingPairs>
  <TitlesOfParts>
    <vt:vector size="3" baseType="lpstr">
      <vt:lpstr>Office Theme</vt:lpstr>
      <vt:lpstr>Slide 1</vt:lpstr>
      <vt:lpstr>Slide 2</vt:lpstr>
    </vt:vector>
  </TitlesOfParts>
  <Company>RM plc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tnd</dc:creator>
  <cp:lastModifiedBy>grt2</cp:lastModifiedBy>
  <cp:revision>45</cp:revision>
  <dcterms:created xsi:type="dcterms:W3CDTF">2012-10-03T16:00:02Z</dcterms:created>
  <dcterms:modified xsi:type="dcterms:W3CDTF">2012-12-08T17:47:06Z</dcterms:modified>
</cp:coreProperties>
</file>